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77" r:id="rId6"/>
    <p:sldId id="278" r:id="rId7"/>
    <p:sldId id="296" r:id="rId8"/>
    <p:sldId id="280" r:id="rId9"/>
    <p:sldId id="298" r:id="rId10"/>
    <p:sldId id="295" r:id="rId11"/>
    <p:sldId id="284" r:id="rId12"/>
    <p:sldId id="286" r:id="rId13"/>
    <p:sldId id="311" r:id="rId14"/>
    <p:sldId id="310" r:id="rId15"/>
    <p:sldId id="309" r:id="rId16"/>
    <p:sldId id="308" r:id="rId17"/>
    <p:sldId id="293" r:id="rId18"/>
    <p:sldId id="294" r:id="rId19"/>
    <p:sldId id="27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0" d="100"/>
          <a:sy n="100" d="100"/>
        </p:scale>
        <p:origin x="-1224" y="-28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01/31/2017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219200" y="4463075"/>
            <a:ext cx="7341288" cy="1661993"/>
          </a:xfrm>
          <a:prstGeom prst="rect">
            <a:avLst/>
          </a:prstGeom>
          <a:noFill/>
          <a:ln w="9525">
            <a:noFill/>
            <a:miter lim="800000"/>
            <a:headEnd/>
            <a:tailEnd/>
          </a:ln>
        </p:spPr>
        <p:txBody>
          <a:bodyPr wrap="square">
            <a:spAutoFit/>
          </a:bodyPr>
          <a:lstStyle/>
          <a:p>
            <a:pPr algn="ctr"/>
            <a:r>
              <a:rPr lang="en-US" sz="2800" b="1" dirty="0"/>
              <a:t>Administrative Permit Case Number </a:t>
            </a:r>
            <a:r>
              <a:rPr lang="en-US" sz="2800" b="1" dirty="0"/>
              <a:t>WADMIN16-0001 </a:t>
            </a:r>
            <a:r>
              <a:rPr lang="en-US" sz="2800" b="1" dirty="0" smtClean="0"/>
              <a:t>Carlson and Associates </a:t>
            </a:r>
          </a:p>
          <a:p>
            <a:pPr algn="ctr"/>
            <a:r>
              <a:rPr lang="en-US" sz="2800" b="1" dirty="0" smtClean="0"/>
              <a:t>(Mays Building)</a:t>
            </a:r>
            <a:endParaRPr lang="en-US" sz="1200" b="1" dirty="0"/>
          </a:p>
          <a:p>
            <a:pPr>
              <a:spcBef>
                <a:spcPct val="50000"/>
              </a:spcBef>
            </a:pPr>
            <a:endParaRPr lang="en-US" sz="1200" b="1" dirty="0">
              <a:solidFill>
                <a:srgbClr val="D81F2A"/>
              </a:solidFill>
            </a:endParaRPr>
          </a:p>
        </p:txBody>
      </p:sp>
      <p:sp>
        <p:nvSpPr>
          <p:cNvPr id="5125" name="Text Box 5"/>
          <p:cNvSpPr txBox="1">
            <a:spLocks noChangeArrowheads="1"/>
          </p:cNvSpPr>
          <p:nvPr/>
        </p:nvSpPr>
        <p:spPr bwMode="auto">
          <a:xfrm>
            <a:off x="1101965" y="0"/>
            <a:ext cx="7924799"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rPr>
              <a:t>Washoe County Board of Adjustment</a:t>
            </a:r>
          </a:p>
          <a:p>
            <a:pPr algn="ctr"/>
            <a:r>
              <a:rPr lang="en-US" sz="3200" b="1" dirty="0" smtClean="0">
                <a:solidFill>
                  <a:schemeClr val="bg1"/>
                </a:solidFill>
              </a:rPr>
              <a:t>February 2, 2017</a:t>
            </a:r>
            <a:endParaRPr lang="en-US" sz="32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077217"/>
            <a:ext cx="4419600" cy="331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8486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2967038"/>
            <a:ext cx="81645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4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8486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433638"/>
            <a:ext cx="8097837"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81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8486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2843213"/>
            <a:ext cx="8193087"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98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36663" y="76200"/>
            <a:ext cx="7742238" cy="684212"/>
          </a:xfrm>
        </p:spPr>
        <p:txBody>
          <a:bodyPr/>
          <a:lstStyle/>
          <a:p>
            <a:r>
              <a:rPr lang="en-US" dirty="0">
                <a:solidFill>
                  <a:schemeClr val="bg1"/>
                </a:solidFill>
                <a:latin typeface="+mn-lt"/>
                <a:ea typeface="+mn-ea"/>
                <a:cs typeface="+mn-cs"/>
              </a:rPr>
              <a:t>Recommendation</a:t>
            </a:r>
          </a:p>
        </p:txBody>
      </p:sp>
      <p:sp>
        <p:nvSpPr>
          <p:cNvPr id="7" name="Text Box 6"/>
          <p:cNvSpPr txBox="1">
            <a:spLocks noChangeArrowheads="1"/>
          </p:cNvSpPr>
          <p:nvPr/>
        </p:nvSpPr>
        <p:spPr bwMode="auto">
          <a:xfrm>
            <a:off x="533400" y="1295400"/>
            <a:ext cx="8153400" cy="3539430"/>
          </a:xfrm>
          <a:prstGeom prst="rect">
            <a:avLst/>
          </a:prstGeom>
          <a:noFill/>
          <a:ln w="9525">
            <a:noFill/>
            <a:miter lim="800000"/>
            <a:headEnd/>
            <a:tailEnd/>
          </a:ln>
          <a:effectLst/>
        </p:spPr>
        <p:txBody>
          <a:bodyPr wrap="square">
            <a:spAutoFit/>
          </a:bodyPr>
          <a:lstStyle/>
          <a:p>
            <a:pPr algn="just">
              <a:spcBef>
                <a:spcPct val="50000"/>
              </a:spcBef>
            </a:pPr>
            <a:r>
              <a:rPr lang="en-US" sz="3200" dirty="0"/>
              <a:t>Those agencies which reviewed the application had no comment, or recommended minimal conditions, on the approval of the project.  Therefore, after a thorough analysis and review, Administrative Permit Case Number WADMIN16-0001 is being recommended for approval with conditions.</a:t>
            </a:r>
            <a:endParaRPr lang="en-US" sz="3200" dirty="0">
              <a:solidFill>
                <a:schemeClr val="accent2"/>
              </a:solidFill>
            </a:endParaRPr>
          </a:p>
        </p:txBody>
      </p:sp>
    </p:spTree>
    <p:extLst>
      <p:ext uri="{BB962C8B-B14F-4D97-AF65-F5344CB8AC3E}">
        <p14:creationId xmlns:p14="http://schemas.microsoft.com/office/powerpoint/2010/main" val="105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76400" y="110481"/>
            <a:ext cx="6514583" cy="7391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chemeClr val="bg1"/>
                </a:solidFill>
                <a:effectLst>
                  <a:outerShdw blurRad="88900" dist="190500" dir="8100000" algn="tr" rotWithShape="0">
                    <a:prstClr val="black">
                      <a:alpha val="90000"/>
                    </a:prstClr>
                  </a:outerShdw>
                </a:effectLst>
              </a:rPr>
              <a:t>Possible Motion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2" y="1066800"/>
            <a:ext cx="8497887"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590800"/>
            <a:ext cx="3810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949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Description</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228600" y="1143000"/>
            <a:ext cx="8686800" cy="4524315"/>
          </a:xfrm>
          <a:prstGeom prst="rect">
            <a:avLst/>
          </a:prstGeom>
          <a:noFill/>
        </p:spPr>
        <p:txBody>
          <a:bodyPr wrap="square" rtlCol="0">
            <a:spAutoFit/>
          </a:bodyPr>
          <a:lstStyle/>
          <a:p>
            <a:pPr algn="just"/>
            <a:r>
              <a:rPr lang="en-US" sz="3200" dirty="0"/>
              <a:t>Hearing, discussion, and possible action to approve an Administrative Permit to allow the conversion of a portion of the first floor of an existing commercial office building into four residential apartments. The first floor of the building is 3662 square feet in size. Approximately 600 square feet is proposed to remain as a commercial office and approximately 3000 square feet is proposed to be converted into residential space.</a:t>
            </a:r>
            <a:endParaRPr lang="en-US" sz="3200" dirty="0"/>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3581400" cy="792162"/>
          </a:xfrm>
        </p:spPr>
        <p:txBody>
          <a:bodyPr/>
          <a:lstStyle/>
          <a:p>
            <a:pPr algn="l" eaLnBrk="1" hangingPunct="1"/>
            <a:r>
              <a:rPr lang="en-US" sz="4800" dirty="0" smtClean="0">
                <a:solidFill>
                  <a:schemeClr val="tx1"/>
                </a:solidFill>
                <a:latin typeface="+mn-lt"/>
                <a:ea typeface="+mn-ea"/>
                <a:cs typeface="+mn-cs"/>
              </a:rPr>
              <a:t>Vicinity</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 </a:t>
            </a:r>
            <a:r>
              <a:rPr lang="en-US" sz="4800" dirty="0">
                <a:solidFill>
                  <a:schemeClr val="tx1"/>
                </a:solidFill>
                <a:latin typeface="+mn-lt"/>
                <a:ea typeface="+mn-ea"/>
                <a:cs typeface="+mn-cs"/>
              </a:rPr>
              <a:t>Map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2713"/>
            <a:ext cx="594360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2085975" cy="838200"/>
          </a:xfrm>
        </p:spPr>
        <p:txBody>
          <a:bodyPr/>
          <a:lstStyle/>
          <a:p>
            <a:pPr algn="l"/>
            <a:r>
              <a:rPr lang="en-US" sz="4800" dirty="0" smtClean="0">
                <a:solidFill>
                  <a:schemeClr val="tx1"/>
                </a:solidFill>
                <a:latin typeface="+mn-lt"/>
                <a:ea typeface="+mn-ea"/>
                <a:cs typeface="+mn-cs"/>
              </a:rPr>
              <a:t>Site </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Plan</a:t>
            </a:r>
            <a:endParaRPr lang="en-US" sz="4800" dirty="0">
              <a:solidFill>
                <a:schemeClr val="tx1"/>
              </a:solidFill>
              <a:latin typeface="+mn-lt"/>
              <a:ea typeface="+mn-ea"/>
              <a:cs typeface="+mn-cs"/>
            </a:endParaRPr>
          </a:p>
        </p:txBody>
      </p:sp>
      <p:sp>
        <p:nvSpPr>
          <p:cNvPr id="3" name="Content Placeholder 2"/>
          <p:cNvSpPr>
            <a:spLocks noGrp="1"/>
          </p:cNvSpPr>
          <p:nvPr>
            <p:ph idx="1"/>
          </p:nvPr>
        </p:nvSpPr>
        <p:spPr>
          <a:xfrm>
            <a:off x="1141413" y="1601788"/>
            <a:ext cx="7772400" cy="4114800"/>
          </a:xfrm>
        </p:spPr>
        <p:txBody>
          <a:bodyPr/>
          <a:lstStyle/>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638"/>
            <a:ext cx="6724650" cy="636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4" name="Rectangle 3"/>
          <p:cNvSpPr/>
          <p:nvPr/>
        </p:nvSpPr>
        <p:spPr>
          <a:xfrm>
            <a:off x="228600" y="914400"/>
            <a:ext cx="8763000" cy="5078313"/>
          </a:xfrm>
          <a:prstGeom prst="rect">
            <a:avLst/>
          </a:prstGeom>
        </p:spPr>
        <p:txBody>
          <a:bodyPr wrap="square">
            <a:spAutoFit/>
          </a:bodyPr>
          <a:lstStyle/>
          <a:p>
            <a:pPr marL="571500" indent="-571500" algn="just">
              <a:buFont typeface="Arial" panose="020B0604020202020204" pitchFamily="34" charset="0"/>
              <a:buChar char="•"/>
            </a:pPr>
            <a:r>
              <a:rPr lang="en-US" sz="3600" dirty="0" smtClean="0"/>
              <a:t>Zoned MDU (11 dwellings allowed, 10 proposed)</a:t>
            </a:r>
          </a:p>
          <a:p>
            <a:pPr marL="571500" indent="-571500" algn="just">
              <a:buFont typeface="Arial" panose="020B0604020202020204" pitchFamily="34" charset="0"/>
              <a:buChar char="•"/>
            </a:pPr>
            <a:r>
              <a:rPr lang="en-US" sz="3600" dirty="0" smtClean="0"/>
              <a:t>Exterior of building will not be modified</a:t>
            </a:r>
          </a:p>
          <a:p>
            <a:pPr marL="571500" indent="-571500" algn="just">
              <a:buFont typeface="Arial" panose="020B0604020202020204" pitchFamily="34" charset="0"/>
              <a:buChar char="•"/>
            </a:pPr>
            <a:r>
              <a:rPr lang="en-US" sz="3600" dirty="0" smtClean="0"/>
              <a:t>Surrounded by residential uses</a:t>
            </a:r>
          </a:p>
          <a:p>
            <a:pPr marL="571500" indent="-571500" algn="just">
              <a:buFont typeface="Arial" panose="020B0604020202020204" pitchFamily="34" charset="0"/>
              <a:buChar char="•"/>
            </a:pPr>
            <a:r>
              <a:rPr lang="en-US" sz="3600" dirty="0" smtClean="0"/>
              <a:t>Current Code must be met</a:t>
            </a:r>
          </a:p>
          <a:p>
            <a:pPr marL="1028700" lvl="1" indent="-571500" algn="just">
              <a:buFont typeface="Arial" panose="020B0604020202020204" pitchFamily="34" charset="0"/>
              <a:buChar char="•"/>
            </a:pPr>
            <a:r>
              <a:rPr lang="en-US" sz="3600" dirty="0" smtClean="0"/>
              <a:t>Lighting</a:t>
            </a:r>
          </a:p>
          <a:p>
            <a:pPr marL="1028700" lvl="1" indent="-571500" algn="just">
              <a:buFont typeface="Arial" panose="020B0604020202020204" pitchFamily="34" charset="0"/>
              <a:buChar char="•"/>
            </a:pPr>
            <a:r>
              <a:rPr lang="en-US" sz="3600" dirty="0" smtClean="0"/>
              <a:t>Landscaping</a:t>
            </a:r>
          </a:p>
          <a:p>
            <a:pPr marL="1028700" lvl="1" indent="-571500" algn="just">
              <a:buFont typeface="Arial" panose="020B0604020202020204" pitchFamily="34" charset="0"/>
              <a:buChar char="•"/>
            </a:pPr>
            <a:r>
              <a:rPr lang="en-US" sz="3600" dirty="0" smtClean="0"/>
              <a:t>Buffering</a:t>
            </a:r>
          </a:p>
          <a:p>
            <a:pPr marL="1028700" lvl="1" indent="-571500" algn="just">
              <a:buFont typeface="Arial" panose="020B0604020202020204" pitchFamily="34" charset="0"/>
              <a:buChar char="•"/>
            </a:pPr>
            <a:r>
              <a:rPr lang="en-US" sz="3600" dirty="0" smtClean="0"/>
              <a:t>Parking</a:t>
            </a:r>
            <a:endParaRPr lang="en-US" sz="3600" dirty="0"/>
          </a:p>
        </p:txBody>
      </p:sp>
    </p:spTree>
    <p:extLst>
      <p:ext uri="{BB962C8B-B14F-4D97-AF65-F5344CB8AC3E}">
        <p14:creationId xmlns:p14="http://schemas.microsoft.com/office/powerpoint/2010/main" val="38622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3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p:cNvSpPr txBox="1">
            <a:spLocks/>
          </p:cNvSpPr>
          <p:nvPr/>
        </p:nvSpPr>
        <p:spPr>
          <a:xfrm>
            <a:off x="4724400" y="990600"/>
            <a:ext cx="4648200" cy="838200"/>
          </a:xfrm>
          <a:prstGeom prst="rect">
            <a:avLst/>
          </a:prstGeom>
        </p:spPr>
        <p:txBody>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r>
              <a:rPr lang="en-US" sz="4800" dirty="0" smtClean="0">
                <a:solidFill>
                  <a:schemeClr val="tx1"/>
                </a:solidFill>
                <a:latin typeface="+mn-lt"/>
                <a:ea typeface="+mn-ea"/>
                <a:cs typeface="+mn-cs"/>
              </a:rPr>
              <a:t>Public </a:t>
            </a:r>
          </a:p>
          <a:p>
            <a:r>
              <a:rPr lang="en-US" sz="4800" dirty="0" smtClean="0">
                <a:solidFill>
                  <a:schemeClr val="tx1"/>
                </a:solidFill>
                <a:latin typeface="+mn-lt"/>
                <a:ea typeface="+mn-ea"/>
                <a:cs typeface="+mn-cs"/>
              </a:rPr>
              <a:t>Notice</a:t>
            </a:r>
            <a:endParaRPr lang="en-US" sz="4800" dirty="0">
              <a:solidFill>
                <a:schemeClr val="tx1"/>
              </a:solidFill>
              <a:latin typeface="+mn-lt"/>
              <a:ea typeface="+mn-ea"/>
              <a:cs typeface="+mn-cs"/>
            </a:endParaRPr>
          </a:p>
        </p:txBody>
      </p:sp>
      <p:pic>
        <p:nvPicPr>
          <p:cNvPr id="4098" name="Picture 2" descr="H:\My Documents\2016 Cases\2016_Administrative_Permits\WADMIN16-0001_Mays_Building\WADMIN16-0001_notice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52400"/>
            <a:ext cx="5128779" cy="663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67600" cy="838200"/>
          </a:xfrm>
        </p:spPr>
        <p:txBody>
          <a:bodyPr/>
          <a:lstStyle/>
          <a:p>
            <a:r>
              <a:rPr lang="en-US" sz="4800" dirty="0">
                <a:solidFill>
                  <a:schemeClr val="bg1"/>
                </a:solidFill>
                <a:latin typeface="+mn-lt"/>
                <a:ea typeface="+mn-ea"/>
                <a:cs typeface="+mn-cs"/>
              </a:rPr>
              <a:t>Conditions of Approval</a:t>
            </a:r>
          </a:p>
        </p:txBody>
      </p:sp>
      <p:sp>
        <p:nvSpPr>
          <p:cNvPr id="3" name="Content Placeholder 2"/>
          <p:cNvSpPr>
            <a:spLocks noGrp="1"/>
          </p:cNvSpPr>
          <p:nvPr>
            <p:ph idx="1"/>
          </p:nvPr>
        </p:nvSpPr>
        <p:spPr/>
        <p:txBody>
          <a:bodyPr/>
          <a:lstStyle/>
          <a:p>
            <a:pPr algn="just"/>
            <a:r>
              <a:rPr lang="en-US" dirty="0" smtClean="0"/>
              <a:t>Standard conditions, generally relating to meeting current Development Code requirements.</a:t>
            </a:r>
            <a:endParaRPr lang="en-US" dirty="0"/>
          </a:p>
        </p:txBody>
      </p:sp>
    </p:spTree>
    <p:extLst>
      <p:ext uri="{BB962C8B-B14F-4D97-AF65-F5344CB8AC3E}">
        <p14:creationId xmlns:p14="http://schemas.microsoft.com/office/powerpoint/2010/main" val="21873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8486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2962275"/>
            <a:ext cx="80883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8486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2657475"/>
            <a:ext cx="81073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9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terms/"/>
    <ds:schemaRef ds:uri="http://schemas.microsoft.com/office/2006/documentManagement/types"/>
    <ds:schemaRef ds:uri="http://schemas.openxmlformats.org/package/2006/metadata/core-properties"/>
    <ds:schemaRef ds:uri="CEA9126C-A9B1-4F4A-855C-DD0F845697D2"/>
    <ds:schemaRef ds:uri="http://purl.org/dc/elements/1.1/"/>
    <ds:schemaRef ds:uri="http://www.w3.org/XML/1998/namespace"/>
    <ds:schemaRef ds:uri="http://schemas.microsoft.com/office/2006/metadata/properties"/>
    <ds:schemaRef ds:uri="http://purl.org/dc/dcmitype/"/>
    <ds:schemaRef ds:uri="http://schemas.microsoft.com/sharepoint/v3/fields"/>
    <ds:schemaRef ds:uri="http://schemas.microsoft.com/office/infopath/2007/PartnerControls"/>
    <ds:schemaRef ds:uri="a94d8b85-37e1-4d17-8d55-8b7d207932bb"/>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670</TotalTime>
  <Words>214</Words>
  <Application>Microsoft Office PowerPoint</Application>
  <PresentationFormat>On-screen Show (4:3)</PresentationFormat>
  <Paragraphs>35</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PowerPoint_Template_2015</vt:lpstr>
      <vt:lpstr>PowerPoint Presentation</vt:lpstr>
      <vt:lpstr>Case Description</vt:lpstr>
      <vt:lpstr>Vicinity  Map</vt:lpstr>
      <vt:lpstr>Site  Plan</vt:lpstr>
      <vt:lpstr>Analysis</vt:lpstr>
      <vt:lpstr>PowerPoint Presentation</vt:lpstr>
      <vt:lpstr>Conditions of Approval</vt:lpstr>
      <vt:lpstr>PowerPoint Presentation</vt:lpstr>
      <vt:lpstr>PowerPoint Presentation</vt:lpstr>
      <vt:lpstr>PowerPoint Presentation</vt:lpstr>
      <vt:lpstr>PowerPoint Presentation</vt:lpstr>
      <vt:lpstr>PowerPoint Presentation</vt:lpstr>
      <vt:lpstr>Recommendation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Pelham, Roger</cp:lastModifiedBy>
  <cp:revision>29</cp:revision>
  <cp:lastPrinted>2014-10-07T22:54:33Z</cp:lastPrinted>
  <dcterms:created xsi:type="dcterms:W3CDTF">2015-09-25T21:46:02Z</dcterms:created>
  <dcterms:modified xsi:type="dcterms:W3CDTF">2017-01-31T21:40:08Z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